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6"/>
  </p:notesMasterIdLst>
  <p:sldIdLst>
    <p:sldId id="256" r:id="rId2"/>
    <p:sldId id="325" r:id="rId3"/>
    <p:sldId id="331" r:id="rId4"/>
    <p:sldId id="32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s, Christina" initials="RC" lastIdx="2" clrIdx="0">
    <p:extLst>
      <p:ext uri="{19B8F6BF-5375-455C-9EA6-DF929625EA0E}">
        <p15:presenceInfo xmlns:p15="http://schemas.microsoft.com/office/powerpoint/2012/main" userId="S::cdrogers@apsk12.org::1179ce5f-a88d-456f-bbd2-a41064275d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1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C2BF1-BDEC-43D7-94D1-3C666A9420C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25EEF-46D0-4EF3-9AC6-C8B0959E4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25EEF-46D0-4EF3-9AC6-C8B0959E4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86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1B486-1A40-AF4E-BBA2-30B2095E55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0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5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2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0745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1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809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5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43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2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76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95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9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2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98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4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BE186-8500-4CA4-8134-75CB7D31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90" y="472924"/>
            <a:ext cx="9015305" cy="3403600"/>
          </a:xfrm>
        </p:spPr>
        <p:txBody>
          <a:bodyPr>
            <a:normAutofit fontScale="90000"/>
          </a:bodyPr>
          <a:lstStyle/>
          <a:p>
            <a:r>
              <a:rPr lang="en-US" dirty="0"/>
              <a:t>	    </a:t>
            </a:r>
            <a:r>
              <a:rPr lang="en-US" sz="4800" dirty="0"/>
              <a:t>	</a:t>
            </a:r>
            <a:br>
              <a:rPr lang="en-US" sz="4800" dirty="0"/>
            </a:br>
            <a:r>
              <a:rPr lang="en-US" sz="4800" dirty="0"/>
              <a:t>        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     </a:t>
            </a:r>
            <a:r>
              <a:rPr lang="en-US" sz="6000" dirty="0">
                <a:solidFill>
                  <a:schemeClr val="tx1"/>
                </a:solidFill>
              </a:rPr>
              <a:t>CARVER EARLY COLLEGE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              Go Team Meeting</a:t>
            </a:r>
            <a:br>
              <a:rPr lang="en-US" sz="4800" dirty="0"/>
            </a:br>
            <a:r>
              <a:rPr lang="en-US" sz="4800" dirty="0"/>
              <a:t>             January 12, 2022 </a:t>
            </a:r>
            <a:br>
              <a:rPr lang="en-US" sz="4800" dirty="0"/>
            </a:br>
            <a:r>
              <a:rPr lang="en-US" sz="4800" dirty="0"/>
              <a:t>                    4:30 p.m. </a:t>
            </a:r>
            <a:br>
              <a:rPr lang="en-US" sz="4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9F773-5B44-4547-9F83-22D7023AE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945" y="4039123"/>
            <a:ext cx="10031593" cy="1570962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We are </a:t>
            </a:r>
            <a:r>
              <a:rPr lang="en-US" sz="3200" i="1" dirty="0">
                <a:solidFill>
                  <a:srgbClr val="800000"/>
                </a:solidFill>
              </a:rPr>
              <a:t>Creative</a:t>
            </a:r>
            <a:r>
              <a:rPr lang="en-US" sz="3200" i="1" dirty="0">
                <a:solidFill>
                  <a:schemeClr val="tx1"/>
                </a:solidFill>
              </a:rPr>
              <a:t>, </a:t>
            </a:r>
            <a:r>
              <a:rPr lang="en-US" sz="3200" i="1" dirty="0">
                <a:solidFill>
                  <a:srgbClr val="800000"/>
                </a:solidFill>
              </a:rPr>
              <a:t>Compassionate</a:t>
            </a:r>
            <a:r>
              <a:rPr lang="en-US" sz="3200" i="1" dirty="0">
                <a:solidFill>
                  <a:schemeClr val="tx1"/>
                </a:solidFill>
              </a:rPr>
              <a:t> and </a:t>
            </a:r>
            <a:r>
              <a:rPr lang="en-US" sz="3200" i="1" dirty="0">
                <a:solidFill>
                  <a:srgbClr val="800000"/>
                </a:solidFill>
              </a:rPr>
              <a:t>Courageous</a:t>
            </a:r>
            <a:r>
              <a:rPr lang="en-US" sz="3200" i="1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3200" i="1" dirty="0">
                <a:solidFill>
                  <a:schemeClr val="tx1"/>
                </a:solidFill>
              </a:rPr>
              <a:t>We are </a:t>
            </a:r>
            <a:r>
              <a:rPr lang="en-US" sz="3200" i="1" dirty="0">
                <a:solidFill>
                  <a:srgbClr val="800000"/>
                </a:solidFill>
              </a:rPr>
              <a:t>Carver Early College</a:t>
            </a:r>
            <a:r>
              <a:rPr lang="en-US" sz="3200" i="1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1026" name="Picture 2" descr="Carver Early College Logo">
            <a:extLst>
              <a:ext uri="{FF2B5EF4-FFF2-40B4-BE49-F238E27FC236}">
                <a16:creationId xmlns:a16="http://schemas.microsoft.com/office/drawing/2014/main" id="{B91384F6-C541-4FF8-BE23-D7E387B01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529" y="5321851"/>
            <a:ext cx="1905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95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4C70-5E4A-564B-984E-14A0AE67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8" y="130873"/>
            <a:ext cx="10849403" cy="985895"/>
          </a:xfrm>
        </p:spPr>
        <p:txBody>
          <a:bodyPr>
            <a:normAutofit/>
          </a:bodyPr>
          <a:lstStyle/>
          <a:p>
            <a:r>
              <a:rPr lang="en-US" b="1" dirty="0">
                <a:latin typeface="Baloo" panose="03080902040302020200" pitchFamily="66" charset="77"/>
                <a:cs typeface="Baloo" panose="03080902040302020200" pitchFamily="66" charset="77"/>
              </a:rPr>
              <a:t>Instructional Framework: APS Five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C0E3CB-6EC6-8A42-99CA-DD14E62B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509" y="1116768"/>
            <a:ext cx="6010641" cy="5364244"/>
          </a:xfrm>
        </p:spPr>
        <p:txBody>
          <a:bodyPr>
            <a:normAutofit/>
          </a:bodyPr>
          <a:lstStyle/>
          <a:p>
            <a:r>
              <a:rPr lang="en-US" sz="3333" dirty="0">
                <a:latin typeface="+mj-lt"/>
                <a:cs typeface="Baloo" panose="03080902040302020200" pitchFamily="66" charset="77"/>
              </a:rPr>
              <a:t>Curriculum</a:t>
            </a:r>
          </a:p>
          <a:p>
            <a:r>
              <a:rPr lang="en-US" sz="3333" dirty="0">
                <a:latin typeface="+mj-lt"/>
              </a:rPr>
              <a:t>Data</a:t>
            </a:r>
          </a:p>
          <a:p>
            <a:r>
              <a:rPr lang="en-US" sz="3333" dirty="0">
                <a:latin typeface="+mj-lt"/>
              </a:rPr>
              <a:t>Personalized Learning </a:t>
            </a:r>
          </a:p>
          <a:p>
            <a:r>
              <a:rPr lang="en-US" sz="3333" dirty="0">
                <a:latin typeface="+mj-lt"/>
              </a:rPr>
              <a:t>SEL</a:t>
            </a:r>
          </a:p>
          <a:p>
            <a:r>
              <a:rPr lang="en-US" sz="3333" dirty="0">
                <a:latin typeface="+mj-lt"/>
              </a:rPr>
              <a:t>Signature Programming </a:t>
            </a:r>
            <a:endParaRPr lang="en-US" sz="3333" dirty="0"/>
          </a:p>
          <a:p>
            <a:pPr marL="0" indent="0">
              <a:buNone/>
            </a:pPr>
            <a:r>
              <a:rPr lang="en-US" b="1" dirty="0">
                <a:latin typeface="+mj-lt"/>
                <a:cs typeface="Baloo" panose="03080902040302020200" pitchFamily="66" charset="77"/>
              </a:rPr>
              <a:t/>
            </a:r>
            <a:br>
              <a:rPr lang="en-US" b="1" dirty="0">
                <a:latin typeface="+mj-lt"/>
                <a:cs typeface="Baloo" panose="03080902040302020200" pitchFamily="66" charset="77"/>
              </a:rPr>
            </a:br>
            <a:endParaRPr lang="en-US" b="1" dirty="0">
              <a:latin typeface="+mj-lt"/>
            </a:endParaRPr>
          </a:p>
        </p:txBody>
      </p:sp>
      <p:pic>
        <p:nvPicPr>
          <p:cNvPr id="1026" name="Picture 2" descr="Ohio's Whole Child Framework | Ohio Department of Education">
            <a:extLst>
              <a:ext uri="{FF2B5EF4-FFF2-40B4-BE49-F238E27FC236}">
                <a16:creationId xmlns:a16="http://schemas.microsoft.com/office/drawing/2014/main" id="{9BE986A6-DE36-4C23-9DB2-C4B2A3C40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893" y="2278745"/>
            <a:ext cx="3041198" cy="26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00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454DC707-25C8-0747-9219-F948D1D0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8645"/>
            <a:ext cx="11839075" cy="14859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What are the safety expectations for students?</a:t>
            </a:r>
            <a:r>
              <a:rPr lang="en-US" dirty="0"/>
              <a:t/>
            </a:r>
            <a:br>
              <a:rPr lang="en-US" dirty="0"/>
            </a:br>
            <a:endParaRPr lang="en-US" sz="54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F81AB-02D2-7C4A-B7D9-F4CA5525E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31" y="3029527"/>
            <a:ext cx="5823284" cy="3320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Each day, students must bring:</a:t>
            </a:r>
          </a:p>
          <a:p>
            <a:pPr lvl="0"/>
            <a:r>
              <a:rPr lang="en-US" sz="2400" dirty="0"/>
              <a:t>Facial Mask</a:t>
            </a:r>
          </a:p>
          <a:p>
            <a:pPr lvl="0"/>
            <a:r>
              <a:rPr lang="en-US" sz="2400" dirty="0"/>
              <a:t>Student Device (Chromebook/laptop)</a:t>
            </a:r>
          </a:p>
          <a:p>
            <a:pPr lvl="0"/>
            <a:r>
              <a:rPr lang="en-US" sz="2400" dirty="0"/>
              <a:t>Headphones (available upon request)</a:t>
            </a:r>
          </a:p>
          <a:p>
            <a:pPr lvl="0"/>
            <a:r>
              <a:rPr lang="en-US" sz="2400" dirty="0"/>
              <a:t>Water bottle</a:t>
            </a:r>
          </a:p>
          <a:p>
            <a:pPr marL="0" indent="0">
              <a:buNone/>
            </a:pPr>
            <a:endParaRPr lang="en-US" sz="2400" dirty="0"/>
          </a:p>
          <a:p>
            <a:pPr lvl="0"/>
            <a:endParaRPr lang="en-US" sz="2400" dirty="0"/>
          </a:p>
          <a:p>
            <a:pPr marL="0" indent="0">
              <a:buNone/>
            </a:pPr>
            <a:endParaRPr lang="en-US" sz="4000" b="1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endParaRPr lang="en-US" sz="4000" b="1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 lvl="0"/>
            <a:endParaRPr lang="en-US" sz="36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7F81AB-02D2-7C4A-B7D9-F4CA5525EBE0}"/>
              </a:ext>
            </a:extLst>
          </p:cNvPr>
          <p:cNvSpPr txBox="1">
            <a:spLocks/>
          </p:cNvSpPr>
          <p:nvPr/>
        </p:nvSpPr>
        <p:spPr>
          <a:xfrm>
            <a:off x="5919538" y="1346889"/>
            <a:ext cx="6015789" cy="16826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33" dirty="0"/>
              <a:t>Water fountains have been disabled. Students must bring their own water bottle from home, filled before school each day, and marked with their name. A bottle-filling station is available.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20486" name="Picture 6" descr="Sprachgefuhl: &quot;most important,&quot; or &quot;most importantly&quot;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73" y="748870"/>
            <a:ext cx="3048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Large Drink Bottle with Leak Proof Lid Flip Up Straw Sports School Gym  800ml | eB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641" y="3983455"/>
            <a:ext cx="28575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00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A43C2-9E84-3744-B874-A0D3AEE4A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283" y="1270872"/>
            <a:ext cx="6579067" cy="5009425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buSzPts val="1200"/>
            </a:pPr>
            <a:r>
              <a:rPr lang="en-US" sz="6400" dirty="0">
                <a:solidFill>
                  <a:schemeClr val="tx1"/>
                </a:solidFill>
                <a:latin typeface="Cambria Math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High touch common areas will be wiped down and disinfected twice daily.</a:t>
            </a:r>
          </a:p>
          <a:p>
            <a:pPr>
              <a:spcBef>
                <a:spcPts val="0"/>
              </a:spcBef>
              <a:buSzPts val="1200"/>
            </a:pPr>
            <a:endParaRPr lang="en-US" sz="6400" dirty="0">
              <a:solidFill>
                <a:schemeClr val="tx1"/>
              </a:solidFill>
              <a:latin typeface="Arial" panose="020B060402020202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>
              <a:spcBef>
                <a:spcPts val="0"/>
              </a:spcBef>
              <a:buSzPts val="1200"/>
            </a:pPr>
            <a:r>
              <a:rPr lang="en-US" sz="6400" dirty="0">
                <a:solidFill>
                  <a:schemeClr val="tx1"/>
                </a:solidFill>
              </a:rPr>
              <a:t>Deep cleaning of facilities will occur when students and staff are not present in buildings.</a:t>
            </a:r>
          </a:p>
          <a:p>
            <a:r>
              <a:rPr lang="en-US" sz="6400" dirty="0">
                <a:solidFill>
                  <a:schemeClr val="tx1"/>
                </a:solidFill>
              </a:rPr>
              <a:t>Teachers will schedule time at the end of the instructional period for routine cleaning and disinfection prior to class change.</a:t>
            </a:r>
          </a:p>
          <a:p>
            <a:r>
              <a:rPr lang="en-US" sz="6400" dirty="0">
                <a:solidFill>
                  <a:schemeClr val="tx1"/>
                </a:solidFill>
              </a:rPr>
              <a:t>Sharing of students’ materials and supplies will be prohibited whenever possible.</a:t>
            </a:r>
          </a:p>
          <a:p>
            <a:r>
              <a:rPr lang="en-US" sz="6400" dirty="0">
                <a:solidFill>
                  <a:schemeClr val="tx1"/>
                </a:solidFill>
              </a:rPr>
              <a:t>Students will minimize the amount of items brought to school each day.</a:t>
            </a:r>
          </a:p>
          <a:p>
            <a:r>
              <a:rPr lang="en-US" sz="6400" dirty="0">
                <a:solidFill>
                  <a:schemeClr val="tx1"/>
                </a:solidFill>
              </a:rPr>
              <a:t>Equipment and supplies that must be shared will be disinfected between uses.</a:t>
            </a:r>
          </a:p>
          <a:p>
            <a:r>
              <a:rPr lang="en-US" sz="6400" dirty="0">
                <a:solidFill>
                  <a:schemeClr val="tx1"/>
                </a:solidFill>
              </a:rPr>
              <a:t>Signage in common areas such as classrooms, hallways and entrances promoting good hygiene measures are posted throughout the campus as a reminder.</a:t>
            </a:r>
          </a:p>
          <a:p>
            <a:r>
              <a:rPr lang="en-US" sz="6400" dirty="0">
                <a:solidFill>
                  <a:schemeClr val="tx1"/>
                </a:solidFill>
              </a:rPr>
              <a:t>Students’ personal belongings will remain with them at their assigned desks and contained within their backpacks. Coats will be placed on the back of the students’ desks.</a:t>
            </a:r>
          </a:p>
          <a:p>
            <a:r>
              <a:rPr lang="en-US" sz="6400" dirty="0">
                <a:solidFill>
                  <a:schemeClr val="tx1"/>
                </a:solidFill>
              </a:rPr>
              <a:t>Student devices must be brought to and from school daily.</a:t>
            </a:r>
          </a:p>
          <a:p>
            <a:pPr marL="342891" indent="-342891">
              <a:spcBef>
                <a:spcPts val="0"/>
              </a:spcBef>
              <a:buSzPts val="1200"/>
              <a:buFont typeface="Symbol" panose="05050102010706020507" pitchFamily="18" charset="2"/>
              <a:buChar char=""/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D9AFC4-7D51-7042-8D9F-006F5B6501E3}"/>
              </a:ext>
            </a:extLst>
          </p:cNvPr>
          <p:cNvSpPr/>
          <p:nvPr/>
        </p:nvSpPr>
        <p:spPr>
          <a:xfrm>
            <a:off x="1323833" y="177420"/>
            <a:ext cx="904565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u="sng" dirty="0">
                <a:latin typeface="Aharoni" panose="02010803020104030203" pitchFamily="2" charset="-79"/>
                <a:ea typeface="Arial" panose="020B0604020202020204" pitchFamily="34" charset="0"/>
                <a:cs typeface="Aharoni" panose="02010803020104030203" pitchFamily="2" charset="-79"/>
              </a:rPr>
              <a:t>Maintaining a Healthy Environment</a:t>
            </a:r>
            <a:endParaRPr lang="en-US" sz="2800" dirty="0">
              <a:latin typeface="Aharoni" panose="02010803020104030203" pitchFamily="2" charset="-79"/>
              <a:ea typeface="Arial" panose="020B06040202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458" name="Picture 2" descr="happy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21" y="1935581"/>
            <a:ext cx="4741015" cy="298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424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285</Words>
  <Application>Microsoft Office PowerPoint</Application>
  <PresentationFormat>Widescreen</PresentationFormat>
  <Paragraphs>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Aharoni</vt:lpstr>
      <vt:lpstr>Arial</vt:lpstr>
      <vt:lpstr>Arial Rounded MT Bold</vt:lpstr>
      <vt:lpstr>Baloo</vt:lpstr>
      <vt:lpstr>Calibri</vt:lpstr>
      <vt:lpstr>Cambria Math</vt:lpstr>
      <vt:lpstr>Franklin Gothic Book</vt:lpstr>
      <vt:lpstr>Impact</vt:lpstr>
      <vt:lpstr>Symbol</vt:lpstr>
      <vt:lpstr>Times New Roman</vt:lpstr>
      <vt:lpstr>Trebuchet MS</vt:lpstr>
      <vt:lpstr>Wingdings 3</vt:lpstr>
      <vt:lpstr>Facet</vt:lpstr>
      <vt:lpstr>                      CARVER EARLY COLLEGE                Go Team Meeting              January 12, 2022                      4:30 p.m.     </vt:lpstr>
      <vt:lpstr>Instructional Framework: APS Five </vt:lpstr>
      <vt:lpstr>What are the safety expectations for students?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CARVER EARLY COLLEGE            iFinish Parent Meeting           Tuesday, September 8th                        5:00 p.m.</dc:title>
  <dc:creator>Rogers, Christina</dc:creator>
  <cp:lastModifiedBy>Humphrey, Dennis</cp:lastModifiedBy>
  <cp:revision>24</cp:revision>
  <dcterms:created xsi:type="dcterms:W3CDTF">2020-09-08T17:53:22Z</dcterms:created>
  <dcterms:modified xsi:type="dcterms:W3CDTF">2022-01-12T20:43:33Z</dcterms:modified>
</cp:coreProperties>
</file>